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4" r:id="rId7"/>
    <p:sldId id="261" r:id="rId8"/>
    <p:sldId id="265" r:id="rId9"/>
    <p:sldId id="262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E5B52A-6331-6B94-D0D2-2DEF9157600E}" v="265" dt="2025-04-03T15:00:54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eccarini" userId="S::chiara.ceccarini6@unibo.it::1d124149-88e2-4a43-9156-f0e79b988518" providerId="AD" clId="Web-{F8E5B52A-6331-6B94-D0D2-2DEF9157600E}"/>
    <pc:docChg chg="addSld modSld sldOrd">
      <pc:chgData name="Chiara Ceccarini" userId="S::chiara.ceccarini6@unibo.it::1d124149-88e2-4a43-9156-f0e79b988518" providerId="AD" clId="Web-{F8E5B52A-6331-6B94-D0D2-2DEF9157600E}" dt="2025-04-03T15:00:54.222" v="249" actId="20577"/>
      <pc:docMkLst>
        <pc:docMk/>
      </pc:docMkLst>
      <pc:sldChg chg="modSp">
        <pc:chgData name="Chiara Ceccarini" userId="S::chiara.ceccarini6@unibo.it::1d124149-88e2-4a43-9156-f0e79b988518" providerId="AD" clId="Web-{F8E5B52A-6331-6B94-D0D2-2DEF9157600E}" dt="2025-04-03T14:16:25.234" v="34" actId="20577"/>
        <pc:sldMkLst>
          <pc:docMk/>
          <pc:sldMk cId="109857222" sldId="256"/>
        </pc:sldMkLst>
        <pc:spChg chg="mod">
          <ac:chgData name="Chiara Ceccarini" userId="S::chiara.ceccarini6@unibo.it::1d124149-88e2-4a43-9156-f0e79b988518" providerId="AD" clId="Web-{F8E5B52A-6331-6B94-D0D2-2DEF9157600E}" dt="2025-04-03T14:15:57.233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16:25.234" v="3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5:00:54.222" v="249" actId="20577"/>
        <pc:sldMkLst>
          <pc:docMk/>
          <pc:sldMk cId="3359932244" sldId="257"/>
        </pc:sldMkLst>
        <pc:spChg chg="mod">
          <ac:chgData name="Chiara Ceccarini" userId="S::chiara.ceccarini6@unibo.it::1d124149-88e2-4a43-9156-f0e79b988518" providerId="AD" clId="Web-{F8E5B52A-6331-6B94-D0D2-2DEF9157600E}" dt="2025-04-03T14:16:32.203" v="37" actId="20577"/>
          <ac:spMkLst>
            <pc:docMk/>
            <pc:sldMk cId="3359932244" sldId="257"/>
            <ac:spMk id="2" creationId="{0A6BB0B8-8282-1452-12A1-95D027B71A60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5:00:54.222" v="249" actId="20577"/>
          <ac:spMkLst>
            <pc:docMk/>
            <pc:sldMk cId="3359932244" sldId="257"/>
            <ac:spMk id="3" creationId="{71EC3B42-C4A6-843D-79FE-B8E39CBDEA4B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4:18:42.956" v="133" actId="20577"/>
        <pc:sldMkLst>
          <pc:docMk/>
          <pc:sldMk cId="839997356" sldId="258"/>
        </pc:sldMkLst>
        <pc:spChg chg="mod">
          <ac:chgData name="Chiara Ceccarini" userId="S::chiara.ceccarini6@unibo.it::1d124149-88e2-4a43-9156-f0e79b988518" providerId="AD" clId="Web-{F8E5B52A-6331-6B94-D0D2-2DEF9157600E}" dt="2025-04-03T14:18:09.596" v="99" actId="20577"/>
          <ac:spMkLst>
            <pc:docMk/>
            <pc:sldMk cId="839997356" sldId="258"/>
            <ac:spMk id="2" creationId="{64B25948-1183-F1D2-5349-83DD4F4B1FFB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18:42.956" v="133" actId="20577"/>
          <ac:spMkLst>
            <pc:docMk/>
            <pc:sldMk cId="839997356" sldId="258"/>
            <ac:spMk id="3" creationId="{CF92E43A-C1A7-739F-16A4-3E0E56DA3F36}"/>
          </ac:spMkLst>
        </pc:spChg>
      </pc:sldChg>
      <pc:sldChg chg="addSp modSp new mod modClrScheme chgLayout">
        <pc:chgData name="Chiara Ceccarini" userId="S::chiara.ceccarini6@unibo.it::1d124149-88e2-4a43-9156-f0e79b988518" providerId="AD" clId="Web-{F8E5B52A-6331-6B94-D0D2-2DEF9157600E}" dt="2025-04-03T14:20:54.866" v="163" actId="20577"/>
        <pc:sldMkLst>
          <pc:docMk/>
          <pc:sldMk cId="4035272527" sldId="259"/>
        </pc:sldMkLst>
        <pc:spChg chg="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2" creationId="{B008E60D-B08E-A722-712C-57ABAC2E8736}"/>
          </ac:spMkLst>
        </pc:spChg>
        <pc:spChg chg="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3" creationId="{46183F9C-4C15-A14B-5145-E0492477BD8C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54.866" v="163" actId="20577"/>
          <ac:spMkLst>
            <pc:docMk/>
            <pc:sldMk cId="4035272527" sldId="259"/>
            <ac:spMk id="4" creationId="{BB402144-0514-CF5A-70E9-7E77E4BF1691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50.554" v="159" actId="20577"/>
          <ac:spMkLst>
            <pc:docMk/>
            <pc:sldMk cId="4035272527" sldId="259"/>
            <ac:spMk id="5" creationId="{912DF71D-1C1E-BE2A-3FAF-AEAEBF4B38F3}"/>
          </ac:spMkLst>
        </pc:spChg>
        <pc:spChg chg="add mod ord">
          <ac:chgData name="Chiara Ceccarini" userId="S::chiara.ceccarini6@unibo.it::1d124149-88e2-4a43-9156-f0e79b988518" providerId="AD" clId="Web-{F8E5B52A-6331-6B94-D0D2-2DEF9157600E}" dt="2025-04-03T14:20:15.006" v="151"/>
          <ac:spMkLst>
            <pc:docMk/>
            <pc:sldMk cId="4035272527" sldId="259"/>
            <ac:spMk id="6" creationId="{50553EEA-FE29-0E10-7826-0C893662C3EE}"/>
          </ac:spMkLst>
        </pc:spChg>
      </pc:sldChg>
      <pc:sldChg chg="modSp add replId">
        <pc:chgData name="Chiara Ceccarini" userId="S::chiara.ceccarini6@unibo.it::1d124149-88e2-4a43-9156-f0e79b988518" providerId="AD" clId="Web-{F8E5B52A-6331-6B94-D0D2-2DEF9157600E}" dt="2025-04-03T14:21:03.570" v="165" actId="20577"/>
        <pc:sldMkLst>
          <pc:docMk/>
          <pc:sldMk cId="116619833" sldId="260"/>
        </pc:sldMkLst>
        <pc:spChg chg="mod">
          <ac:chgData name="Chiara Ceccarini" userId="S::chiara.ceccarini6@unibo.it::1d124149-88e2-4a43-9156-f0e79b988518" providerId="AD" clId="Web-{F8E5B52A-6331-6B94-D0D2-2DEF9157600E}" dt="2025-04-03T14:21:03.570" v="165" actId="20577"/>
          <ac:spMkLst>
            <pc:docMk/>
            <pc:sldMk cId="116619833" sldId="260"/>
            <ac:spMk id="2" creationId="{93E23BAD-4422-EA51-BB51-14E44E0A94C6}"/>
          </ac:spMkLst>
        </pc:spChg>
      </pc:sldChg>
      <pc:sldChg chg="delSp modSp new mod ord modClrScheme chgLayout">
        <pc:chgData name="Chiara Ceccarini" userId="S::chiara.ceccarini6@unibo.it::1d124149-88e2-4a43-9156-f0e79b988518" providerId="AD" clId="Web-{F8E5B52A-6331-6B94-D0D2-2DEF9157600E}" dt="2025-04-03T14:22:27.150" v="218" actId="20577"/>
        <pc:sldMkLst>
          <pc:docMk/>
          <pc:sldMk cId="1262005511" sldId="261"/>
        </pc:sldMkLst>
        <pc:spChg chg="mod ord">
          <ac:chgData name="Chiara Ceccarini" userId="S::chiara.ceccarini6@unibo.it::1d124149-88e2-4a43-9156-f0e79b988518" providerId="AD" clId="Web-{F8E5B52A-6331-6B94-D0D2-2DEF9157600E}" dt="2025-04-03T14:21:24.305" v="170" actId="20577"/>
          <ac:spMkLst>
            <pc:docMk/>
            <pc:sldMk cId="1262005511" sldId="261"/>
            <ac:spMk id="2" creationId="{9A21003C-0D3E-8358-FCDD-D04F12D4C67E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3" creationId="{09E661CD-5090-6F61-D595-86B19A603F56}"/>
          </ac:spMkLst>
        </pc:spChg>
        <pc:spChg chg="mod ord">
          <ac:chgData name="Chiara Ceccarini" userId="S::chiara.ceccarini6@unibo.it::1d124149-88e2-4a43-9156-f0e79b988518" providerId="AD" clId="Web-{F8E5B52A-6331-6B94-D0D2-2DEF9157600E}" dt="2025-04-03T14:22:27.150" v="218" actId="20577"/>
          <ac:spMkLst>
            <pc:docMk/>
            <pc:sldMk cId="1262005511" sldId="261"/>
            <ac:spMk id="4" creationId="{D137D830-4C5A-E0A1-AC21-3566947E5DE1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5" creationId="{775C886D-E661-D4D3-7DA3-2BF83901E945}"/>
          </ac:spMkLst>
        </pc:spChg>
        <pc:spChg chg="del">
          <ac:chgData name="Chiara Ceccarini" userId="S::chiara.ceccarini6@unibo.it::1d124149-88e2-4a43-9156-f0e79b988518" providerId="AD" clId="Web-{F8E5B52A-6331-6B94-D0D2-2DEF9157600E}" dt="2025-04-03T14:21:13.757" v="167"/>
          <ac:spMkLst>
            <pc:docMk/>
            <pc:sldMk cId="1262005511" sldId="261"/>
            <ac:spMk id="6" creationId="{F0A16B0D-F8C8-A3F1-FE4C-E8CD070862BA}"/>
          </ac:spMkLst>
        </pc:spChg>
      </pc:sldChg>
      <pc:sldChg chg="modSp add ord replId">
        <pc:chgData name="Chiara Ceccarini" userId="S::chiara.ceccarini6@unibo.it::1d124149-88e2-4a43-9156-f0e79b988518" providerId="AD" clId="Web-{F8E5B52A-6331-6B94-D0D2-2DEF9157600E}" dt="2025-04-03T14:22:29.432" v="219" actId="20577"/>
        <pc:sldMkLst>
          <pc:docMk/>
          <pc:sldMk cId="1509525424" sldId="262"/>
        </pc:sldMkLst>
        <pc:spChg chg="mod">
          <ac:chgData name="Chiara Ceccarini" userId="S::chiara.ceccarini6@unibo.it::1d124149-88e2-4a43-9156-f0e79b988518" providerId="AD" clId="Web-{F8E5B52A-6331-6B94-D0D2-2DEF9157600E}" dt="2025-04-03T14:22:18.634" v="214" actId="20577"/>
          <ac:spMkLst>
            <pc:docMk/>
            <pc:sldMk cId="1509525424" sldId="262"/>
            <ac:spMk id="2" creationId="{3EBD3ADB-45CA-2870-266B-EA818CB8F555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29.432" v="219" actId="20577"/>
          <ac:spMkLst>
            <pc:docMk/>
            <pc:sldMk cId="1509525424" sldId="262"/>
            <ac:spMk id="4" creationId="{3EC5AA53-A4C8-8BB8-EF5F-81E2EE85ADBD}"/>
          </ac:spMkLst>
        </pc:spChg>
      </pc:sldChg>
      <pc:sldChg chg="modSp new">
        <pc:chgData name="Chiara Ceccarini" userId="S::chiara.ceccarini6@unibo.it::1d124149-88e2-4a43-9156-f0e79b988518" providerId="AD" clId="Web-{F8E5B52A-6331-6B94-D0D2-2DEF9157600E}" dt="2025-04-03T15:00:46.378" v="245" actId="20577"/>
        <pc:sldMkLst>
          <pc:docMk/>
          <pc:sldMk cId="3931844592" sldId="263"/>
        </pc:sldMkLst>
        <pc:spChg chg="mod">
          <ac:chgData name="Chiara Ceccarini" userId="S::chiara.ceccarini6@unibo.it::1d124149-88e2-4a43-9156-f0e79b988518" providerId="AD" clId="Web-{F8E5B52A-6331-6B94-D0D2-2DEF9157600E}" dt="2025-04-03T15:00:46.378" v="245" actId="20577"/>
          <ac:spMkLst>
            <pc:docMk/>
            <pc:sldMk cId="3931844592" sldId="263"/>
            <ac:spMk id="2" creationId="{3CCD8F9D-EB12-F500-E64A-E155A25F515A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46.182" v="233" actId="20577"/>
          <ac:spMkLst>
            <pc:docMk/>
            <pc:sldMk cId="3931844592" sldId="263"/>
            <ac:spMk id="3" creationId="{936A332C-9077-9AB1-431B-28C07E02BF26}"/>
          </ac:spMkLst>
        </pc:spChg>
        <pc:spChg chg="mod">
          <ac:chgData name="Chiara Ceccarini" userId="S::chiara.ceccarini6@unibo.it::1d124149-88e2-4a43-9156-f0e79b988518" providerId="AD" clId="Web-{F8E5B52A-6331-6B94-D0D2-2DEF9157600E}" dt="2025-04-03T14:22:53.807" v="236" actId="20577"/>
          <ac:spMkLst>
            <pc:docMk/>
            <pc:sldMk cId="3931844592" sldId="263"/>
            <ac:spMk id="5" creationId="{40D985D1-3A00-8CA4-F1D2-5889D35E16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eee-dataport.org/documents/smart-campus-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 University Campus Comes to Life Through the Lens of Environmental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Gianni </a:t>
            </a:r>
            <a:r>
              <a:rPr lang="en-US" dirty="0" err="1"/>
              <a:t>Tumedei</a:t>
            </a:r>
            <a:r>
              <a:rPr lang="en-US" dirty="0"/>
              <a:t> &lt;gianni.tumedei2@unibo.it&gt;</a:t>
            </a:r>
          </a:p>
          <a:p>
            <a:r>
              <a:rPr lang="en-US" dirty="0">
                <a:ea typeface="+mn-lt"/>
                <a:cs typeface="+mn-lt"/>
              </a:rPr>
              <a:t>Manuele Pasini &lt;manuele.Pasini@unibo.it&gt;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4DDD221F-5AEE-E082-F769-64BA2D23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626" y="2592612"/>
            <a:ext cx="4195035" cy="2734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B0B8-8282-1452-12A1-95D027B7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C6446-4C1E-3C30-BEDA-6CF3D9B5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6" y="2629910"/>
            <a:ext cx="3160778" cy="3064199"/>
          </a:xfrm>
          <a:prstGeom prst="rect">
            <a:avLst/>
          </a:prstGeom>
        </p:spPr>
      </p:pic>
      <p:pic>
        <p:nvPicPr>
          <p:cNvPr id="3" name="Content Placeholder 14">
            <a:extLst>
              <a:ext uri="{FF2B5EF4-FFF2-40B4-BE49-F238E27FC236}">
                <a16:creationId xmlns:a16="http://schemas.microsoft.com/office/drawing/2014/main" id="{6960F094-EB70-709D-0AD6-D7FA00250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04" y="2629910"/>
            <a:ext cx="3645408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B0B8-8282-1452-12A1-95D027B7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3B42-C4A6-843D-79FE-B8E39CBDE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Dataset link: </a:t>
            </a:r>
            <a:r>
              <a:rPr lang="en-US" sz="2400" dirty="0">
                <a:hlinkClick r:id="rId2"/>
              </a:rPr>
              <a:t>https://ieee-dataport.org/documents/smart-campus-dataset</a:t>
            </a:r>
            <a:endParaRPr lang="en-US" sz="2400" dirty="0"/>
          </a:p>
          <a:p>
            <a:r>
              <a:rPr lang="en-US" sz="2400" dirty="0"/>
              <a:t>Time-series of measurements of IoT devices within the Smart Campus of Oulu, in Finland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/>
              <a:t>429 distinct devices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sz="2000" dirty="0"/>
              <a:t>~ 90M </a:t>
            </a:r>
            <a:r>
              <a:rPr lang="it-IT" sz="2000" dirty="0" err="1"/>
              <a:t>measurements</a:t>
            </a:r>
            <a:r>
              <a:rPr lang="en-US" sz="2000" dirty="0"/>
              <a:t> from </a:t>
            </a:r>
            <a:r>
              <a:rPr lang="it-IT" sz="2000" dirty="0"/>
              <a:t>2020-08-01 to 2021-02-23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sz="2000" dirty="0"/>
              <a:t>One </a:t>
            </a:r>
            <a:r>
              <a:rPr lang="it-IT" sz="2000" dirty="0" err="1"/>
              <a:t>row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device </a:t>
            </a:r>
            <a:r>
              <a:rPr lang="it-IT" sz="2000" dirty="0" err="1"/>
              <a:t>measurement</a:t>
            </a:r>
            <a:endParaRPr lang="it-IT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/>
              <a:t>15 attributes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4 categorical attributes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11 numerical attributes</a:t>
            </a:r>
          </a:p>
        </p:txBody>
      </p:sp>
      <p:pic>
        <p:nvPicPr>
          <p:cNvPr id="5" name="Immagine 11">
            <a:extLst>
              <a:ext uri="{FF2B5EF4-FFF2-40B4-BE49-F238E27FC236}">
                <a16:creationId xmlns:a16="http://schemas.microsoft.com/office/drawing/2014/main" id="{9F4E4747-44F6-81C9-A2A9-E73D00F8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5112010"/>
            <a:ext cx="11327027" cy="147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003C-0D3E-8358-FCDD-D04F12D4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D830-4C5A-E0A1-AC21-3566947E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 this visualization, we tried to represent the flow of people going through the campus throughout the day.</a:t>
            </a:r>
          </a:p>
          <a:p>
            <a:r>
              <a:rPr lang="en-US" dirty="0"/>
              <a:t>Given the spatial dimension, we opted for a bubble map.</a:t>
            </a:r>
          </a:p>
          <a:p>
            <a:r>
              <a:rPr lang="en-US" dirty="0"/>
              <a:t>We tried to only keep measurements from days where the campus was open and frequented (i.e. we filtered out weekends and holidays).</a:t>
            </a:r>
          </a:p>
          <a:p>
            <a:r>
              <a:rPr lang="en-US" dirty="0"/>
              <a:t>We aggregated by sensor and hour of the day, then used the coordinates of each sensor to plot the bubbles on the map.</a:t>
            </a:r>
          </a:p>
          <a:p>
            <a:r>
              <a:rPr lang="en-US" dirty="0"/>
              <a:t>In the TypeScript version, we added a slider to make the visualization interactive.</a:t>
            </a:r>
          </a:p>
        </p:txBody>
      </p:sp>
    </p:spTree>
    <p:extLst>
      <p:ext uri="{BB962C8B-B14F-4D97-AF65-F5344CB8AC3E}">
        <p14:creationId xmlns:p14="http://schemas.microsoft.com/office/powerpoint/2010/main" val="126200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25C6-1F97-7BD2-F52B-4AFA9666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3BAD-4422-EA51-BB51-14E44E0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D3CB-DEBC-7E3F-A040-425A7FB7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Tableau version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FB6A6-1D3B-326D-BA57-3EF6E5402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TypeScript version (D3, </a:t>
            </a:r>
            <a:r>
              <a:rPr lang="en-US" dirty="0" err="1">
                <a:ea typeface="+mn-lt"/>
                <a:cs typeface="+mn-lt"/>
              </a:rPr>
              <a:t>Maplibre</a:t>
            </a:r>
            <a:r>
              <a:rPr lang="en-US" dirty="0">
                <a:ea typeface="+mn-lt"/>
                <a:cs typeface="+mn-lt"/>
              </a:rPr>
              <a:t> GL)</a:t>
            </a:r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A9D3B4FE-B1A1-B222-6EB1-25E604F28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68549"/>
            <a:ext cx="5157787" cy="3157639"/>
          </a:xfr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D4D51E1D-B21E-D0FE-0FA2-22B175DBEE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84" y="2642639"/>
            <a:ext cx="37952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3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DE33-A498-7E0F-4F23-33072A1B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3ADB-45CA-2870-266B-EA818CB8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5AA53-A4C8-8BB8-EF5F-81E2EE85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the second visualization, we highlighted how the number of occupants in a room affects the CO2 levels.</a:t>
            </a:r>
          </a:p>
          <a:p>
            <a:r>
              <a:rPr lang="en-US" dirty="0"/>
              <a:t>In particular, we considered four cafeterias and, for each one, we plotted the average CO2 values when the room is the least vs the most crowded.</a:t>
            </a:r>
          </a:p>
          <a:p>
            <a:r>
              <a:rPr lang="en-US" dirty="0"/>
              <a:t>We used a monochromatic color scheme, as all values on the chart are about CO2, and applied different shades to the min and max values.</a:t>
            </a:r>
          </a:p>
          <a:p>
            <a:r>
              <a:rPr lang="en-US" dirty="0"/>
              <a:t>We used a bar chart for clarity, ease of comparison, and good distinction among the four categories (rooms).</a:t>
            </a:r>
          </a:p>
        </p:txBody>
      </p:sp>
    </p:spTree>
    <p:extLst>
      <p:ext uri="{BB962C8B-B14F-4D97-AF65-F5344CB8AC3E}">
        <p14:creationId xmlns:p14="http://schemas.microsoft.com/office/powerpoint/2010/main" val="150952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125C6-1F97-7BD2-F52B-4AFA9666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3BAD-4422-EA51-BB51-14E44E0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D3CB-DEBC-7E3F-A040-425A7FB7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Excel version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FB6A6-1D3B-326D-BA57-3EF6E5402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Python version (Matplotlib)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0964A-6ED1-ADD4-4A0D-768A30516F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90066"/>
            <a:ext cx="5157787" cy="311460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2A5733-281C-2B71-B889-CB1E205C69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8F9D-EB12-F500-E64A-E155A25F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Deceptive/with error viz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A332C-9077-9AB1-431B-28C07E02B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985D1-3A00-8CA4-F1D2-5889D35E1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Motivation/Explanation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C7E04-7B31-ACAD-F943-B80B97A9BF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Here, we wanted to highlight a strong correlation between the sound and CO2 levels in a given classroom.</a:t>
            </a:r>
          </a:p>
          <a:p>
            <a:r>
              <a:rPr lang="en-US" dirty="0"/>
              <a:t>However, while CO2 levels are on a linear scale (ppm), sound values (dB) are logarithmic.</a:t>
            </a:r>
          </a:p>
          <a:p>
            <a:r>
              <a:rPr lang="en-US" dirty="0"/>
              <a:t>64 dB is the max sound level in this chart. It's about </a:t>
            </a:r>
            <a:r>
              <a:rPr lang="en-US" b="1" dirty="0"/>
              <a:t>1000x more intense</a:t>
            </a:r>
            <a:r>
              <a:rPr lang="en-US" dirty="0"/>
              <a:t> than the min of 34 dB and </a:t>
            </a:r>
            <a:r>
              <a:rPr lang="en-US" b="1" dirty="0"/>
              <a:t>8x louder</a:t>
            </a:r>
            <a:r>
              <a:rPr lang="en-US" dirty="0"/>
              <a:t> to the human ear. </a:t>
            </a:r>
          </a:p>
          <a:p>
            <a:r>
              <a:rPr lang="en-US" dirty="0"/>
              <a:t>This comparison between sound and CO2 should be taken with a grain of salt.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C4E19DE-BACD-ED23-112E-51C4785193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66526"/>
            <a:ext cx="5157787" cy="3361686"/>
          </a:xfrm>
        </p:spPr>
      </p:pic>
    </p:spTree>
    <p:extLst>
      <p:ext uri="{BB962C8B-B14F-4D97-AF65-F5344CB8AC3E}">
        <p14:creationId xmlns:p14="http://schemas.microsoft.com/office/powerpoint/2010/main" val="393184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649DEEF7EAA4281B660BC4D70188E" ma:contentTypeVersion="0" ma:contentTypeDescription="Create a new document." ma:contentTypeScope="" ma:versionID="301ef04a56364911fad0d1fd77d869e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FA02BE-F298-4C0E-826B-3DCF0C1A4C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5EBCCC-8EA9-4E69-9092-A8F8FF32D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DB10EB-FE29-4608-8A39-F7D9D5476B6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1548</TotalTime>
  <Words>408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Courier New</vt:lpstr>
      <vt:lpstr>Wingdings</vt:lpstr>
      <vt:lpstr>office theme</vt:lpstr>
      <vt:lpstr>How a University Campus Comes to Life Through the Lens of Environmental Data</vt:lpstr>
      <vt:lpstr>Overview</vt:lpstr>
      <vt:lpstr>Dataset</vt:lpstr>
      <vt:lpstr>Visualization 1</vt:lpstr>
      <vt:lpstr>Visualization 1</vt:lpstr>
      <vt:lpstr>Visualization 2</vt:lpstr>
      <vt:lpstr>Visualization 2</vt:lpstr>
      <vt:lpstr>Deceptive/with error viz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"story"</dc:title>
  <dc:creator/>
  <cp:lastModifiedBy>Gianni Tumedei</cp:lastModifiedBy>
  <cp:revision>89</cp:revision>
  <dcterms:created xsi:type="dcterms:W3CDTF">2025-04-03T14:15:25Z</dcterms:created>
  <dcterms:modified xsi:type="dcterms:W3CDTF">2025-05-14T13:51:50Z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0x010100BC5649DEEF7EAA4281B660BC4D70188E</vt:lpwstr>
  </property>
</Properties>
</file>